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  <p:sldMasterId id="2147483689" r:id="rId6"/>
    <p:sldMasterId id="214748369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Raleway ExtraBold"/>
      <p:bold r:id="rId25"/>
      <p:boldItalic r:id="rId26"/>
    </p:embeddedFont>
    <p:embeddedFont>
      <p:font typeface="Montserrat Black"/>
      <p:bold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ExtraBold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font" Target="fonts/RalewayExtraBold-boldItalic.fntdata"/><Relationship Id="rId25" Type="http://schemas.openxmlformats.org/officeDocument/2006/relationships/font" Target="fonts/RalewayExtraBold-bold.fntdata"/><Relationship Id="rId28" Type="http://schemas.openxmlformats.org/officeDocument/2006/relationships/font" Target="fonts/MontserratBlack-boldItalic.fntdata"/><Relationship Id="rId27" Type="http://schemas.openxmlformats.org/officeDocument/2006/relationships/font" Target="fonts/MontserratBlack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-regular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3.xml"/><Relationship Id="rId33" Type="http://schemas.openxmlformats.org/officeDocument/2006/relationships/font" Target="fonts/MontserratExtraBold-bold.fntdata"/><Relationship Id="rId10" Type="http://schemas.openxmlformats.org/officeDocument/2006/relationships/slide" Target="slides/slide2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34" Type="http://schemas.openxmlformats.org/officeDocument/2006/relationships/font" Target="fonts/MontserratExtraBold-bold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font" Target="fonts/Raleway-regular.fntdata"/><Relationship Id="rId16" Type="http://schemas.openxmlformats.org/officeDocument/2006/relationships/slide" Target="slides/slide8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2cb8f9a0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02cb8f9a0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2cb8f9a08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02cb8f9a0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c9d7b52e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c9d7b52e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586db894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d586db894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586db894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d586db894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586db894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d586db894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586db894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d586db894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d586db894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d586db894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1">
  <p:cSld name="CUSTOM_2_1">
    <p:bg>
      <p:bgPr>
        <a:solidFill>
          <a:srgbClr val="21212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1509090" y="4869656"/>
            <a:ext cx="475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" name="Google Shape;58;p15"/>
          <p:cNvSpPr txBox="1"/>
          <p:nvPr>
            <p:ph idx="2" type="body"/>
          </p:nvPr>
        </p:nvSpPr>
        <p:spPr>
          <a:xfrm>
            <a:off x="0" y="4869656"/>
            <a:ext cx="150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400"/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100"/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>
  <p:cSld name="TWO_OBJECTS_WITH_TEXT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63" name="Google Shape;63;p1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4" name="Google Shape;64;p16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de Título">
  <p:cSld name="TITLE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 1">
  <p:cSld name="TWO_OBJECTS_WITH_TEXT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3" name="Google Shape;83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84" name="Google Shape;84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5" name="Google Shape;85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86" name="Google Shape;86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de Título 1">
  <p:cSld name="TITLE_4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2" name="Google Shape;92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01">
  <p:cSld name="BLANK_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7775" y="4254125"/>
            <a:ext cx="1509124" cy="10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911100" y="-150000"/>
            <a:ext cx="1509124" cy="10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/>
          <p:nvPr/>
        </p:nvSpPr>
        <p:spPr>
          <a:xfrm>
            <a:off x="489125" y="470525"/>
            <a:ext cx="816300" cy="81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1"/>
          <p:cNvSpPr txBox="1"/>
          <p:nvPr>
            <p:ph type="title"/>
          </p:nvPr>
        </p:nvSpPr>
        <p:spPr>
          <a:xfrm>
            <a:off x="1351350" y="430325"/>
            <a:ext cx="67875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874875" y="1570925"/>
            <a:ext cx="70362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PreçosJumpy">
  <p:cSld name="TITLE_5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3" name="Google Shape;103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5" name="Google Shape;10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Blank+Text">
  <p:cSld name="2_Title Slide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3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2023 DNC. Todos os direitos reservados.</a:t>
            </a:r>
            <a:endParaRPr b="1"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23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lang="pt-BR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23"/>
          <p:cNvSpPr txBox="1"/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2" type="title"/>
          </p:nvPr>
        </p:nvSpPr>
        <p:spPr>
          <a:xfrm>
            <a:off x="355739" y="48356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3"/>
          <p:cNvSpPr txBox="1"/>
          <p:nvPr>
            <p:ph idx="3" type="body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14" name="Google Shape;114;p23"/>
          <p:cNvPicPr preferRelativeResize="0"/>
          <p:nvPr/>
        </p:nvPicPr>
        <p:blipFill rotWithShape="1">
          <a:blip r:embed="rId2">
            <a:alphaModFix/>
          </a:blip>
          <a:srcRect b="22827" l="61039" r="0" t="0"/>
          <a:stretch/>
        </p:blipFill>
        <p:spPr>
          <a:xfrm>
            <a:off x="8529275" y="145850"/>
            <a:ext cx="463675" cy="45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Blank+Text 1">
  <p:cSld name="2_Title Slide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2" type="title"/>
          </p:nvPr>
        </p:nvSpPr>
        <p:spPr>
          <a:xfrm>
            <a:off x="355739" y="48356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" name="Google Shape;119;p24"/>
          <p:cNvSpPr txBox="1"/>
          <p:nvPr>
            <p:ph idx="3" type="body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20" name="Google Shape;120;p24"/>
          <p:cNvPicPr preferRelativeResize="0"/>
          <p:nvPr/>
        </p:nvPicPr>
        <p:blipFill rotWithShape="1">
          <a:blip r:embed="rId2">
            <a:alphaModFix/>
          </a:blip>
          <a:srcRect b="22827" l="61039" r="0" t="0"/>
          <a:stretch/>
        </p:blipFill>
        <p:spPr>
          <a:xfrm>
            <a:off x="8529275" y="145850"/>
            <a:ext cx="463675" cy="45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PreçosJumpy 1">
  <p:cSld name="TITLE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3" name="Google Shape;123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4" name="Google Shape;12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9.Fim">
  <p:cSld name="Title Slide_1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 txBox="1"/>
          <p:nvPr/>
        </p:nvSpPr>
        <p:spPr>
          <a:xfrm>
            <a:off x="-167554" y="4537425"/>
            <a:ext cx="9144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50" spcFirstLastPara="1" rIns="51450" wrap="square" tIns="2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pt-BR" sz="7900" u="none" cap="none" strike="noStrik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Obrigad</a:t>
            </a:r>
            <a:r>
              <a:rPr lang="pt-BR" sz="7900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</a:t>
            </a:r>
            <a:r>
              <a:rPr b="0" i="0" lang="pt-BR" sz="7900" u="none" cap="none" strike="noStrik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</a:t>
            </a:r>
            <a:endParaRPr b="0" i="0" sz="7900" u="none" cap="none" strike="noStrike">
              <a:solidFill>
                <a:srgbClr val="EFEBE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1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1">
  <p:cSld name="CUSTOM_2_1"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/>
          <p:nvPr>
            <p:ph type="ctrTitle"/>
          </p:nvPr>
        </p:nvSpPr>
        <p:spPr>
          <a:xfrm>
            <a:off x="623402" y="1168775"/>
            <a:ext cx="6498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1"/>
          <p:cNvSpPr txBox="1"/>
          <p:nvPr>
            <p:ph idx="1" type="subTitle"/>
          </p:nvPr>
        </p:nvSpPr>
        <p:spPr>
          <a:xfrm>
            <a:off x="623400" y="3182125"/>
            <a:ext cx="4964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C6CACE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1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/>
          <p:nvPr>
            <p:ph type="ctrTitle"/>
          </p:nvPr>
        </p:nvSpPr>
        <p:spPr>
          <a:xfrm>
            <a:off x="899400" y="1541163"/>
            <a:ext cx="7345200" cy="13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2"/>
          <p:cNvSpPr txBox="1"/>
          <p:nvPr>
            <p:ph idx="1" type="subTitle"/>
          </p:nvPr>
        </p:nvSpPr>
        <p:spPr>
          <a:xfrm>
            <a:off x="2089650" y="2809738"/>
            <a:ext cx="4964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C6CACE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2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224" y="4401426"/>
            <a:ext cx="973553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/>
          <p:nvPr>
            <p:ph type="title"/>
          </p:nvPr>
        </p:nvSpPr>
        <p:spPr>
          <a:xfrm>
            <a:off x="1163400" y="2150850"/>
            <a:ext cx="6817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2" name="Google Shape;152;p33"/>
          <p:cNvSpPr txBox="1"/>
          <p:nvPr>
            <p:ph idx="12" type="sldNum"/>
          </p:nvPr>
        </p:nvSpPr>
        <p:spPr>
          <a:xfrm>
            <a:off x="8189733" y="4352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34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35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36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7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8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3C7D"/>
              </a:solidFill>
            </a:endParaRPr>
          </a:p>
        </p:txBody>
      </p:sp>
      <p:sp>
        <p:nvSpPr>
          <p:cNvPr id="174" name="Google Shape;174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39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0" name="Google Shape;180;p40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41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2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erramento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>
            <p:ph type="title"/>
          </p:nvPr>
        </p:nvSpPr>
        <p:spPr>
          <a:xfrm>
            <a:off x="-74400" y="3897850"/>
            <a:ext cx="8520600" cy="15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6.xml"/><Relationship Id="rId3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628650" y="273844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76200" spcFirstLastPara="1" rIns="76200" wrap="square" tIns="381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aleway ExtraBold"/>
              <a:buNone/>
              <a:defRPr b="0" i="0" sz="38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132" name="Google Shape;132;p28"/>
          <p:cNvSpPr txBox="1"/>
          <p:nvPr>
            <p:ph idx="1" type="body"/>
          </p:nvPr>
        </p:nvSpPr>
        <p:spPr>
          <a:xfrm>
            <a:off x="628650" y="1369219"/>
            <a:ext cx="7886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8735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Char char="•"/>
              <a:defRPr b="0" i="0" sz="2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4925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492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3" name="Google Shape;133;p28"/>
          <p:cNvSpPr txBox="1"/>
          <p:nvPr>
            <p:ph idx="10" type="dt"/>
          </p:nvPr>
        </p:nvSpPr>
        <p:spPr>
          <a:xfrm>
            <a:off x="628650" y="4767263"/>
            <a:ext cx="2057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4" name="Google Shape;134;p28"/>
          <p:cNvSpPr txBox="1"/>
          <p:nvPr>
            <p:ph idx="11" type="ftr"/>
          </p:nvPr>
        </p:nvSpPr>
        <p:spPr>
          <a:xfrm>
            <a:off x="3028950" y="4767263"/>
            <a:ext cx="3086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2" type="sldNum"/>
          </p:nvPr>
        </p:nvSpPr>
        <p:spPr>
          <a:xfrm>
            <a:off x="6457950" y="4767263"/>
            <a:ext cx="2057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A3C7D"/>
              </a:buClr>
              <a:buSzPts val="2800"/>
              <a:buFont typeface="Montserrat"/>
              <a:buNone/>
              <a:defRPr b="1" sz="2800">
                <a:solidFill>
                  <a:srgbClr val="0A3C7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9" name="Google Shape;13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CACE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0" name="Google Shape;140;p30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4"/>
          <p:cNvSpPr txBox="1"/>
          <p:nvPr/>
        </p:nvSpPr>
        <p:spPr>
          <a:xfrm>
            <a:off x="684225" y="2884100"/>
            <a:ext cx="6230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Gere planos de ação a partir de análises com SQL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44"/>
          <p:cNvSpPr/>
          <p:nvPr/>
        </p:nvSpPr>
        <p:spPr>
          <a:xfrm>
            <a:off x="684225" y="2378200"/>
            <a:ext cx="1652700" cy="447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C70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FEBE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DESAFIO</a:t>
            </a:r>
            <a:endParaRPr sz="2000">
              <a:solidFill>
                <a:srgbClr val="EFEBE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95" name="Google Shape;1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9425" y="-45600"/>
            <a:ext cx="1837900" cy="17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4"/>
          <p:cNvPicPr preferRelativeResize="0"/>
          <p:nvPr/>
        </p:nvPicPr>
        <p:blipFill rotWithShape="1">
          <a:blip r:embed="rId5">
            <a:alphaModFix/>
          </a:blip>
          <a:srcRect b="20850" l="-15110" r="15110" t="-20850"/>
          <a:stretch/>
        </p:blipFill>
        <p:spPr>
          <a:xfrm>
            <a:off x="5478100" y="2653450"/>
            <a:ext cx="3856097" cy="257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5"/>
          <p:cNvSpPr/>
          <p:nvPr/>
        </p:nvSpPr>
        <p:spPr>
          <a:xfrm>
            <a:off x="-1510125" y="0"/>
            <a:ext cx="6057300" cy="5143500"/>
          </a:xfrm>
          <a:prstGeom prst="roundRect">
            <a:avLst>
              <a:gd fmla="val 16667" name="adj"/>
            </a:avLst>
          </a:prstGeom>
          <a:solidFill>
            <a:srgbClr val="0740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45"/>
          <p:cNvSpPr txBox="1"/>
          <p:nvPr/>
        </p:nvSpPr>
        <p:spPr>
          <a:xfrm>
            <a:off x="4849150" y="1752800"/>
            <a:ext cx="3767400" cy="21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7450" lIns="47450" spcFirstLastPara="1" rIns="47450" wrap="square" tIns="47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07407A"/>
                </a:solidFill>
                <a:latin typeface="Montserrat"/>
                <a:ea typeface="Montserrat"/>
                <a:cs typeface="Montserrat"/>
                <a:sym typeface="Montserrat"/>
              </a:rPr>
              <a:t>Duplique este arquivo, responda e o submeta na plataforma</a:t>
            </a:r>
            <a:endParaRPr b="1" sz="2600">
              <a:solidFill>
                <a:srgbClr val="0740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37750" y="-1181775"/>
            <a:ext cx="3209775" cy="32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5"/>
          <p:cNvSpPr txBox="1"/>
          <p:nvPr/>
        </p:nvSpPr>
        <p:spPr>
          <a:xfrm>
            <a:off x="684225" y="1927350"/>
            <a:ext cx="37674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7450" lIns="47450" spcFirstLastPara="1" rIns="47450" wrap="square" tIns="47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4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RESPOSTAS</a:t>
            </a:r>
            <a:endParaRPr b="1"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45"/>
          <p:cNvSpPr txBox="1"/>
          <p:nvPr/>
        </p:nvSpPr>
        <p:spPr>
          <a:xfrm>
            <a:off x="5232850" y="38546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Dashboard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13" name="Google Shape;2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6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6"/>
          <p:cNvSpPr txBox="1"/>
          <p:nvPr/>
        </p:nvSpPr>
        <p:spPr>
          <a:xfrm>
            <a:off x="-1635000" y="623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A3C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46"/>
          <p:cNvSpPr txBox="1"/>
          <p:nvPr/>
        </p:nvSpPr>
        <p:spPr>
          <a:xfrm>
            <a:off x="3072000" y="8912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Insira o print do dashboard aqui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7" name="Google Shape;217;p46" title="Desafio 2 - Dashboar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062" y="943525"/>
            <a:ext cx="6839877" cy="3703749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7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1 - PIZZA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23" name="Google Shape;2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7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7"/>
          <p:cNvSpPr/>
          <p:nvPr/>
        </p:nvSpPr>
        <p:spPr>
          <a:xfrm>
            <a:off x="3249750" y="1240700"/>
            <a:ext cx="5570400" cy="3044100"/>
          </a:xfrm>
          <a:prstGeom prst="roundRect">
            <a:avLst>
              <a:gd fmla="val 315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Select gender,count(*) 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from  leads_basic_details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group by gender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6" name="Google Shape;226;p47" title="Desafio 2 - pizza.png"/>
          <p:cNvPicPr preferRelativeResize="0"/>
          <p:nvPr/>
        </p:nvPicPr>
        <p:blipFill rotWithShape="1">
          <a:blip r:embed="rId4">
            <a:alphaModFix/>
          </a:blip>
          <a:srcRect b="1510" l="2950" r="-2950" t="-1510"/>
          <a:stretch/>
        </p:blipFill>
        <p:spPr>
          <a:xfrm>
            <a:off x="472188" y="1240700"/>
            <a:ext cx="2537724" cy="248322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8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2 - CARTÃO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32" name="Google Shape;2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8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8"/>
          <p:cNvSpPr/>
          <p:nvPr/>
        </p:nvSpPr>
        <p:spPr>
          <a:xfrm>
            <a:off x="3249750" y="1515350"/>
            <a:ext cx="5570400" cy="3044100"/>
          </a:xfrm>
          <a:prstGeom prst="roundRect">
            <a:avLst>
              <a:gd fmla="val 315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Select Avg(age) as 'Média da Idade' 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from  leads_basic_details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p48"/>
          <p:cNvSpPr/>
          <p:nvPr/>
        </p:nvSpPr>
        <p:spPr>
          <a:xfrm>
            <a:off x="308750" y="1515350"/>
            <a:ext cx="2743800" cy="160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48" title="Desafio 2 - Car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25" y="1580549"/>
            <a:ext cx="2541850" cy="1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9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3 - BARRAS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42" name="Google Shape;2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9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9"/>
          <p:cNvSpPr/>
          <p:nvPr/>
        </p:nvSpPr>
        <p:spPr>
          <a:xfrm>
            <a:off x="4244550" y="1515350"/>
            <a:ext cx="4575600" cy="2745900"/>
          </a:xfrm>
          <a:prstGeom prst="roundRect">
            <a:avLst>
              <a:gd fmla="val 315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Select current_education, count(*) as 'Quantidade'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from  leads_basic_details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group by current_education 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order by Quantidade asc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49"/>
          <p:cNvSpPr/>
          <p:nvPr/>
        </p:nvSpPr>
        <p:spPr>
          <a:xfrm>
            <a:off x="201850" y="1515350"/>
            <a:ext cx="3887400" cy="2401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49" title="Desafio 2 - Barra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449" y="1700700"/>
            <a:ext cx="3536200" cy="20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0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4 - TABELA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52" name="Google Shape;2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0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50"/>
          <p:cNvSpPr/>
          <p:nvPr/>
        </p:nvSpPr>
        <p:spPr>
          <a:xfrm>
            <a:off x="3249750" y="1515350"/>
            <a:ext cx="5570400" cy="3044100"/>
          </a:xfrm>
          <a:prstGeom prst="roundRect">
            <a:avLst>
              <a:gd fmla="val 315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Select language, avg(watched_percentage) as 'Porcentagem'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from leads_demo_watched_details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where watched_percentage &gt; 0.5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group by language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5" name="Google Shape;255;p50"/>
          <p:cNvSpPr/>
          <p:nvPr/>
        </p:nvSpPr>
        <p:spPr>
          <a:xfrm>
            <a:off x="222950" y="1515350"/>
            <a:ext cx="2915400" cy="25083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6" name="Google Shape;256;p50" title="Desafio 2 - Tabel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25" y="1832700"/>
            <a:ext cx="2634850" cy="20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1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5 - LINHAS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62" name="Google Shape;2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1"/>
          <p:cNvSpPr/>
          <p:nvPr/>
        </p:nvSpPr>
        <p:spPr>
          <a:xfrm>
            <a:off x="281450" y="3088925"/>
            <a:ext cx="8204400" cy="1470600"/>
          </a:xfrm>
          <a:prstGeom prst="roundRect">
            <a:avLst>
              <a:gd fmla="val 315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Select  call_done_date as 'Data',lead_gen_source,count(call_status) as 'Número de Sucessos'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from leads_interaction_details join leads_basic_details 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on leads_interaction_details.lead_id = leads_basic_details.lead_id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where call_status = 'successful'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group by lead_gen_source, Data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order by Data asc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5" name="Google Shape;265;p51"/>
          <p:cNvSpPr/>
          <p:nvPr/>
        </p:nvSpPr>
        <p:spPr>
          <a:xfrm>
            <a:off x="281450" y="1289325"/>
            <a:ext cx="8204400" cy="1706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51" title="Desafio 2 - Linha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200" y="1321425"/>
            <a:ext cx="7494875" cy="16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Oficial Slides DNC 2022">
  <a:themeElements>
    <a:clrScheme name="Office">
      <a:dk1>
        <a:srgbClr val="303030"/>
      </a:dk1>
      <a:lt1>
        <a:srgbClr val="EFEBE4"/>
      </a:lt1>
      <a:dk2>
        <a:srgbClr val="303030"/>
      </a:dk2>
      <a:lt2>
        <a:srgbClr val="EFEBE4"/>
      </a:lt2>
      <a:accent1>
        <a:srgbClr val="0C70F2"/>
      </a:accent1>
      <a:accent2>
        <a:srgbClr val="00D7EE"/>
      </a:accent2>
      <a:accent3>
        <a:srgbClr val="00ABFF"/>
      </a:accent3>
      <a:accent4>
        <a:srgbClr val="FFC000"/>
      </a:accent4>
      <a:accent5>
        <a:srgbClr val="FF8D00"/>
      </a:accent5>
      <a:accent6>
        <a:srgbClr val="70AD47"/>
      </a:accent6>
      <a:hlink>
        <a:srgbClr val="0C70F2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NC 2024">
  <a:themeElements>
    <a:clrScheme name="Simple Light">
      <a:dk1>
        <a:srgbClr val="1D1D1D"/>
      </a:dk1>
      <a:lt1>
        <a:srgbClr val="FFFFFF"/>
      </a:lt1>
      <a:dk2>
        <a:srgbClr val="3D3D3D"/>
      </a:dk2>
      <a:lt2>
        <a:srgbClr val="C6CACE"/>
      </a:lt2>
      <a:accent1>
        <a:srgbClr val="0C70F2"/>
      </a:accent1>
      <a:accent2>
        <a:srgbClr val="0A3C7D"/>
      </a:accent2>
      <a:accent3>
        <a:srgbClr val="0E1D42"/>
      </a:accent3>
      <a:accent4>
        <a:srgbClr val="0C152A"/>
      </a:accent4>
      <a:accent5>
        <a:srgbClr val="00ABFF"/>
      </a:accent5>
      <a:accent6>
        <a:srgbClr val="3D3D3D"/>
      </a:accent6>
      <a:hlink>
        <a:srgbClr val="0C70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41BC1"/>
      </a:accent1>
      <a:accent2>
        <a:srgbClr val="212121"/>
      </a:accent2>
      <a:accent3>
        <a:srgbClr val="78909C"/>
      </a:accent3>
      <a:accent4>
        <a:srgbClr val="B4B4B4"/>
      </a:accent4>
      <a:accent5>
        <a:srgbClr val="838383"/>
      </a:accent5>
      <a:accent6>
        <a:srgbClr val="5A5A5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